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9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微软雅黑" panose="020B0503020204020204" pitchFamily="34" charset="-122"/>
      <p:regular r:id="rId11"/>
      <p:bold r:id="rId12"/>
    </p:embeddedFont>
    <p:embeddedFont>
      <p:font typeface="黑体" panose="02010609060101010101" pitchFamily="49" charset="-122"/>
      <p:regular r:id="rId13"/>
    </p:embeddedFont>
  </p:embeddedFontLst>
  <p:defaultTextStyle>
    <a:defPPr>
      <a:defRPr lang="zh-CN"/>
    </a:defPPr>
    <a:lvl1pPr algn="l" rtl="0" fontAlgn="base">
      <a:spcBef>
        <a:spcPct val="20000"/>
      </a:spcBef>
      <a:spcAft>
        <a:spcPct val="0"/>
      </a:spcAft>
      <a:buChar char="•"/>
      <a:defRPr b="1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b="1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b="1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b="1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b="1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33FF"/>
    <a:srgbClr val="FF0000"/>
    <a:srgbClr val="FFFF99"/>
    <a:srgbClr val="FFFF66"/>
    <a:srgbClr val="3366FF"/>
    <a:srgbClr val="0033CC"/>
    <a:srgbClr val="FFFF00"/>
    <a:srgbClr val="00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8" autoAdjust="0"/>
    <p:restoredTop sz="94714" autoAdjust="0"/>
  </p:normalViewPr>
  <p:slideViewPr>
    <p:cSldViewPr>
      <p:cViewPr varScale="1">
        <p:scale>
          <a:sx n="127" d="100"/>
          <a:sy n="127" d="100"/>
        </p:scale>
        <p:origin x="121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885" y="5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43336A7F-D0A8-434B-B53F-4045FCD996DD}" type="datetimeFigureOut">
              <a:rPr lang="zh-CN" altLang="en-US"/>
              <a:pPr>
                <a:defRPr/>
              </a:pPr>
              <a:t>2017/2/22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b="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fld id="{3D3CB641-D189-44CF-B19B-6EF2259C364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8975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A7DA0D60-6CFA-48F9-92C3-589FC4CB76EB}" type="datetimeFigureOut">
              <a:rPr lang="zh-CN" altLang="en-US"/>
              <a:pPr>
                <a:defRPr/>
              </a:pPr>
              <a:t>2017/2/22</a:t>
            </a:fld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 b="0" smtClean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927B85C5-FE56-4494-B27F-AA245A6DCE5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314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B85C5-FE56-4494-B27F-AA245A6DCE57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127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92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 bwMode="auto">
          <a:xfrm>
            <a:off x="107504" y="116632"/>
            <a:ext cx="8928992" cy="6624736"/>
          </a:xfrm>
          <a:prstGeom prst="rect">
            <a:avLst/>
          </a:prstGeom>
          <a:solidFill>
            <a:srgbClr val="FFFFFF"/>
          </a:solidFill>
          <a:ln w="44450" cap="flat" cmpd="sng" algn="ctr">
            <a:solidFill>
              <a:srgbClr val="00B0F0">
                <a:alpha val="3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8775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常熟理工学院校标矢量图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3083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349888"/>
            <a:ext cx="8928992" cy="8640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XX</a:t>
            </a:r>
            <a:r>
              <a:rPr lang="zh-CN" altLang="en-US" sz="32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学院</a:t>
            </a:r>
            <a:r>
              <a:rPr lang="zh-CN" altLang="en-US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拟</a:t>
            </a:r>
            <a:r>
              <a:rPr lang="zh-CN" altLang="en-US" sz="32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引进人员情况简介（</a:t>
            </a:r>
            <a:r>
              <a:rPr lang="en-US" altLang="zh-CN" sz="32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1/5</a:t>
            </a:r>
            <a:r>
              <a:rPr lang="zh-CN" altLang="en-US" sz="32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3200" dirty="0" smtClean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3200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李兴龙博士</a:t>
            </a:r>
            <a:endParaRPr lang="en-US" sz="3200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5616" y="1988840"/>
            <a:ext cx="5040560" cy="861774"/>
          </a:xfrm>
          <a:prstGeom prst="rect">
            <a:avLst/>
          </a:prstGeom>
          <a:noFill/>
          <a:ln w="22225">
            <a:solidFill>
              <a:srgbClr val="00B0F0">
                <a:alpha val="62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性别：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籍贯：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XXXXX    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出生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年月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1978.6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职称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及获得时间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：副教授 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2011.7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6588224" y="2204864"/>
            <a:ext cx="2232248" cy="316835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B0F0">
                <a:alpha val="37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92280" y="328498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 smtClean="0"/>
              <a:t>此处放一张生活照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24913" y="2975088"/>
            <a:ext cx="5031263" cy="2065181"/>
          </a:xfrm>
          <a:prstGeom prst="rect">
            <a:avLst/>
          </a:prstGeom>
          <a:noFill/>
          <a:ln w="22225">
            <a:solidFill>
              <a:srgbClr val="00B0F0">
                <a:alpha val="62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4913" y="5170547"/>
            <a:ext cx="5031263" cy="1138773"/>
          </a:xfrm>
          <a:prstGeom prst="rect">
            <a:avLst/>
          </a:prstGeom>
          <a:noFill/>
          <a:ln w="22225">
            <a:solidFill>
              <a:srgbClr val="00B0F0">
                <a:alpha val="62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6280" y="1751639"/>
            <a:ext cx="461665" cy="1419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buNone/>
            </a:pPr>
            <a:r>
              <a:rPr lang="zh-CN" altLang="en-US" dirty="0" smtClean="0">
                <a:solidFill>
                  <a:srgbClr val="0066FF"/>
                </a:solidFill>
              </a:rPr>
              <a:t>简介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28756" y="5013176"/>
            <a:ext cx="461665" cy="12961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buNone/>
            </a:pPr>
            <a:r>
              <a:rPr lang="zh-CN" altLang="en-US" dirty="0" smtClean="0">
                <a:solidFill>
                  <a:srgbClr val="0066FF"/>
                </a:solidFill>
              </a:rPr>
              <a:t>工作经历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6281" y="3233301"/>
            <a:ext cx="461665" cy="14198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buNone/>
            </a:pPr>
            <a:r>
              <a:rPr lang="zh-CN" altLang="en-US" dirty="0" smtClean="0">
                <a:solidFill>
                  <a:srgbClr val="0066FF"/>
                </a:solidFill>
              </a:rPr>
              <a:t>教育经历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83968" y="3140968"/>
            <a:ext cx="4900199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400" dirty="0" smtClean="0"/>
              <a:t>本科（</a:t>
            </a:r>
            <a:r>
              <a:rPr lang="en-US" altLang="zh-CN" sz="1400" dirty="0"/>
              <a:t>2000.9-2004.6</a:t>
            </a:r>
            <a:r>
              <a:rPr lang="zh-CN" altLang="en-US" sz="1400" dirty="0"/>
              <a:t>）：长江大学（物理学）</a:t>
            </a:r>
          </a:p>
          <a:p>
            <a:pPr>
              <a:buNone/>
            </a:pPr>
            <a:r>
              <a:rPr lang="zh-CN" altLang="en-US" sz="1400" dirty="0" smtClean="0"/>
              <a:t>硕士（</a:t>
            </a:r>
            <a:r>
              <a:rPr lang="en-US" altLang="zh-CN" sz="1400" dirty="0"/>
              <a:t>2004.9-2007.6</a:t>
            </a:r>
            <a:r>
              <a:rPr lang="zh-CN" altLang="en-US" sz="1400" dirty="0"/>
              <a:t>）：</a:t>
            </a:r>
            <a:r>
              <a:rPr lang="zh-CN" altLang="en-US" sz="1400" dirty="0" smtClean="0"/>
              <a:t>广西大学（</a:t>
            </a:r>
            <a:r>
              <a:rPr lang="zh-CN" altLang="en-US" sz="1400" dirty="0"/>
              <a:t>理论物理、</a:t>
            </a:r>
            <a:r>
              <a:rPr lang="zh-CN" altLang="en-US" sz="1400" dirty="0" smtClean="0"/>
              <a:t>郭</a:t>
            </a:r>
            <a:r>
              <a:rPr lang="en-US" altLang="zh-CN" sz="1400" dirty="0" smtClean="0"/>
              <a:t>XXX</a:t>
            </a:r>
            <a:r>
              <a:rPr lang="zh-CN" altLang="en-US" sz="1400" dirty="0" smtClean="0"/>
              <a:t>：长江学者）</a:t>
            </a:r>
            <a:endParaRPr lang="zh-CN" altLang="en-US" sz="1400" dirty="0"/>
          </a:p>
          <a:p>
            <a:pPr>
              <a:buNone/>
            </a:pPr>
            <a:r>
              <a:rPr lang="zh-CN" altLang="en-US" sz="1400" dirty="0"/>
              <a:t>博士（</a:t>
            </a:r>
            <a:r>
              <a:rPr lang="en-US" altLang="zh-CN" sz="1400" dirty="0"/>
              <a:t>2014.9-2017.6</a:t>
            </a:r>
            <a:r>
              <a:rPr lang="zh-CN" altLang="en-US" sz="1400" dirty="0"/>
              <a:t>）：武汉大学（凝聚态物理、</a:t>
            </a:r>
            <a:r>
              <a:rPr lang="zh-CN" altLang="en-US" sz="1400" dirty="0" smtClean="0"/>
              <a:t>廖</a:t>
            </a:r>
            <a:r>
              <a:rPr lang="en-US" altLang="zh-CN" sz="1400" dirty="0" smtClean="0"/>
              <a:t>XXX</a:t>
            </a:r>
            <a:r>
              <a:rPr lang="zh-CN" altLang="en-US" sz="1400" dirty="0" smtClean="0"/>
              <a:t>：杰青）</a:t>
            </a:r>
            <a:endParaRPr lang="zh-CN" altLang="en-US" sz="1400" dirty="0"/>
          </a:p>
          <a:p>
            <a:pPr>
              <a:buNone/>
            </a:pPr>
            <a:r>
              <a:rPr lang="zh-CN" altLang="en-US" sz="1400" dirty="0" smtClean="0"/>
              <a:t>境外</a:t>
            </a:r>
            <a:r>
              <a:rPr lang="zh-CN" altLang="en-US" sz="1400" dirty="0"/>
              <a:t>访学（</a:t>
            </a:r>
            <a:r>
              <a:rPr lang="en-US" altLang="zh-CN" sz="1400" dirty="0"/>
              <a:t>2013.3-2014.8</a:t>
            </a:r>
            <a:r>
              <a:rPr lang="zh-CN" altLang="en-US" sz="1400" dirty="0"/>
              <a:t>）：香港城市大学、香港科技大学（微电子学与固体电子学、</a:t>
            </a:r>
            <a:r>
              <a:rPr lang="zh-CN" altLang="en-US" sz="1400" dirty="0" smtClean="0"/>
              <a:t>胡</a:t>
            </a:r>
            <a:r>
              <a:rPr lang="en-US" altLang="zh-CN" sz="1400" dirty="0" smtClean="0"/>
              <a:t>XXX</a:t>
            </a:r>
            <a:r>
              <a:rPr lang="zh-CN" altLang="en-US" sz="1400" dirty="0" smtClean="0"/>
              <a:t>）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1198500" y="5547625"/>
            <a:ext cx="4824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1400" dirty="0"/>
              <a:t>2007.7-2014.6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长江大学工程技术学院，教师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r="17713"/>
          <a:stretch/>
        </p:blipFill>
        <p:spPr>
          <a:xfrm>
            <a:off x="6372200" y="2132856"/>
            <a:ext cx="2627296" cy="332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5928" y="30303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zh-CN" altLang="en-US" sz="2400" dirty="0" smtClean="0">
                <a:solidFill>
                  <a:srgbClr val="3333FF"/>
                </a:solidFill>
              </a:rPr>
              <a:t>近</a:t>
            </a:r>
            <a:r>
              <a:rPr lang="zh-CN" altLang="en-US" sz="2400" dirty="0">
                <a:solidFill>
                  <a:srgbClr val="3333FF"/>
                </a:solidFill>
              </a:rPr>
              <a:t>五年学术</a:t>
            </a:r>
            <a:r>
              <a:rPr lang="zh-CN" altLang="en-US" sz="2400" dirty="0" smtClean="0">
                <a:solidFill>
                  <a:srgbClr val="3333FF"/>
                </a:solidFill>
              </a:rPr>
              <a:t>成果及获奖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3528" y="985366"/>
            <a:ext cx="8568952" cy="579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主要研究方向：</a:t>
            </a:r>
            <a:r>
              <a:rPr lang="zh-CN" altLang="zh-CN" dirty="0"/>
              <a:t>硅基半导体</a:t>
            </a:r>
            <a:r>
              <a:rPr lang="en-US" altLang="zh-CN" dirty="0"/>
              <a:t>/</a:t>
            </a:r>
            <a:r>
              <a:rPr lang="zh-CN" altLang="zh-CN" dirty="0"/>
              <a:t>聚合物复合材料的介电与储能性能研究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altLang="zh-CN" sz="1400" dirty="0" smtClean="0">
                <a:solidFill>
                  <a:srgbClr val="0066FF"/>
                </a:solidFill>
              </a:rPr>
              <a:t>1</a:t>
            </a:r>
            <a:r>
              <a:rPr lang="zh-CN" altLang="en-US" sz="1400" dirty="0" smtClean="0">
                <a:solidFill>
                  <a:srgbClr val="0066FF"/>
                </a:solidFill>
              </a:rPr>
              <a:t>、论文：</a:t>
            </a:r>
            <a:r>
              <a:rPr lang="en-US" altLang="zh-CN" sz="1400" dirty="0" smtClean="0"/>
              <a:t>[</a:t>
            </a:r>
            <a:r>
              <a:rPr lang="en-US" altLang="zh-CN" sz="1400" dirty="0"/>
              <a:t>1] </a:t>
            </a:r>
            <a:r>
              <a:rPr lang="en-US" altLang="zh-CN" sz="1400" u="sng" dirty="0"/>
              <a:t>Y. F. Liu</a:t>
            </a:r>
            <a:r>
              <a:rPr lang="en-US" altLang="zh-CN" sz="1400" dirty="0"/>
              <a:t>, L. J. Yang*, and Z. C. Zhang*. </a:t>
            </a:r>
            <a:r>
              <a:rPr lang="en-US" altLang="zh-CN" sz="1400" i="1" dirty="0"/>
              <a:t>Strong Induced Polarity between Poly(</a:t>
            </a:r>
            <a:r>
              <a:rPr lang="en-US" altLang="zh-CN" sz="1400" i="1" dirty="0" err="1"/>
              <a:t>vinylidene</a:t>
            </a:r>
            <a:r>
              <a:rPr lang="en-US" altLang="zh-CN" sz="1400" i="1" dirty="0"/>
              <a:t> fluoride-co-</a:t>
            </a:r>
            <a:r>
              <a:rPr lang="en-US" altLang="zh-CN" sz="1400" i="1" dirty="0" err="1"/>
              <a:t>chlorotrifluoroethylene</a:t>
            </a:r>
            <a:r>
              <a:rPr lang="en-US" altLang="zh-CN" sz="1400" i="1" dirty="0"/>
              <a:t>)  and a-</a:t>
            </a:r>
            <a:r>
              <a:rPr lang="en-US" altLang="zh-CN" sz="1400" i="1" dirty="0" err="1"/>
              <a:t>SiC</a:t>
            </a:r>
            <a:r>
              <a:rPr lang="en-US" altLang="zh-CN" sz="1400" i="1" dirty="0"/>
              <a:t> and its Influence on Dielectric Permittivity and Loss of their Composites. </a:t>
            </a:r>
            <a:r>
              <a:rPr lang="en-US" altLang="zh-CN" sz="1400" dirty="0"/>
              <a:t>Journal of Applied Physics 2015, 117, </a:t>
            </a:r>
            <a:r>
              <a:rPr lang="en-US" altLang="zh-CN" sz="1400" dirty="0" smtClean="0"/>
              <a:t>094204</a:t>
            </a:r>
            <a:r>
              <a:rPr lang="en-US" altLang="zh-CN" sz="1400" dirty="0">
                <a:solidFill>
                  <a:srgbClr val="0066FF"/>
                </a:solidFill>
              </a:rPr>
              <a:t>. (SCI</a:t>
            </a:r>
            <a:r>
              <a:rPr lang="zh-CN" altLang="zh-CN" sz="1400" dirty="0">
                <a:solidFill>
                  <a:srgbClr val="0066FF"/>
                </a:solidFill>
              </a:rPr>
              <a:t>三区，</a:t>
            </a:r>
            <a:r>
              <a:rPr lang="en-US" altLang="zh-CN" sz="1400" dirty="0">
                <a:solidFill>
                  <a:srgbClr val="0066FF"/>
                </a:solidFill>
              </a:rPr>
              <a:t>IF=2.101)</a:t>
            </a:r>
            <a:endParaRPr lang="zh-CN" altLang="zh-CN" sz="1400" dirty="0">
              <a:solidFill>
                <a:srgbClr val="0066FF"/>
              </a:solidFill>
            </a:endParaRPr>
          </a:p>
          <a:p>
            <a:pPr algn="just"/>
            <a:r>
              <a:rPr lang="de-DE" altLang="zh-CN" sz="1400" dirty="0"/>
              <a:t>[2] </a:t>
            </a:r>
            <a:r>
              <a:rPr lang="de-DE" altLang="zh-CN" sz="1400" u="sng" dirty="0"/>
              <a:t>Y. F</a:t>
            </a:r>
            <a:r>
              <a:rPr lang="en-US" altLang="zh-CN" sz="1400" u="sng" dirty="0"/>
              <a:t> . Liu</a:t>
            </a:r>
            <a:r>
              <a:rPr lang="de-DE" altLang="zh-CN" sz="1400" dirty="0"/>
              <a:t>, X. Y. Wei*, and Z. C. Zhang*. </a:t>
            </a:r>
            <a:r>
              <a:rPr lang="en-US" altLang="zh-CN" sz="1400" i="1" dirty="0"/>
              <a:t>Significantly Elevated Dielectric Permittivity of Si-based Semiconductor/Polymer 2-2 Composites Induced by High Polarity Polymers. </a:t>
            </a:r>
            <a:r>
              <a:rPr lang="en-US" altLang="zh-CN" sz="1400" dirty="0"/>
              <a:t>Journal of Physics D: Applied Physics </a:t>
            </a:r>
            <a:r>
              <a:rPr lang="en-US" altLang="zh-CN" sz="1400" dirty="0" smtClean="0"/>
              <a:t>2015, </a:t>
            </a:r>
            <a:r>
              <a:rPr lang="en-US" altLang="zh-CN" sz="1400" dirty="0"/>
              <a:t>49, </a:t>
            </a:r>
            <a:r>
              <a:rPr lang="en-US" altLang="zh-CN" sz="1400" dirty="0" smtClean="0"/>
              <a:t>075103</a:t>
            </a:r>
            <a:r>
              <a:rPr lang="en-US" altLang="zh-CN" sz="1400" dirty="0">
                <a:solidFill>
                  <a:srgbClr val="0066FF"/>
                </a:solidFill>
              </a:rPr>
              <a:t>. (SCI</a:t>
            </a:r>
            <a:r>
              <a:rPr lang="zh-CN" altLang="zh-CN" sz="1400" dirty="0">
                <a:solidFill>
                  <a:srgbClr val="0066FF"/>
                </a:solidFill>
              </a:rPr>
              <a:t>二区，</a:t>
            </a:r>
            <a:r>
              <a:rPr lang="en-US" altLang="zh-CN" sz="1400" dirty="0">
                <a:solidFill>
                  <a:srgbClr val="0066FF"/>
                </a:solidFill>
              </a:rPr>
              <a:t>IF=2.772)</a:t>
            </a:r>
            <a:endParaRPr lang="zh-CN" altLang="zh-CN" sz="1400" dirty="0">
              <a:solidFill>
                <a:srgbClr val="0066FF"/>
              </a:solidFill>
            </a:endParaRPr>
          </a:p>
          <a:p>
            <a:pPr algn="just"/>
            <a:r>
              <a:rPr lang="de-DE" altLang="zh-CN" sz="1400" dirty="0"/>
              <a:t>[3] </a:t>
            </a:r>
            <a:r>
              <a:rPr lang="de-DE" altLang="zh-CN" sz="1400" u="sng" dirty="0"/>
              <a:t>Y. F</a:t>
            </a:r>
            <a:r>
              <a:rPr lang="en-US" altLang="zh-CN" sz="1400" u="sng" dirty="0"/>
              <a:t> . Liu</a:t>
            </a:r>
            <a:r>
              <a:rPr lang="de-DE" altLang="zh-CN" sz="1400" dirty="0"/>
              <a:t>, Bei Miao, H. H. Gong, Y. C. Xie, X. Y. Wei, and Z. C. Zhang*. </a:t>
            </a:r>
            <a:r>
              <a:rPr lang="de-DE" altLang="zh-CN" sz="1400" i="1" dirty="0"/>
              <a:t>High Dielectric and Mechanical Properties Achieved in Crosslinked PVDF/</a:t>
            </a:r>
            <a:r>
              <a:rPr lang="en-US" altLang="zh-CN" sz="1400" i="1" dirty="0"/>
              <a:t>a</a:t>
            </a:r>
            <a:r>
              <a:rPr lang="de-DE" altLang="zh-CN" sz="1400" i="1" dirty="0"/>
              <a:t>-SiC Nanocomposites with Elevated Compatibility and Induced Polarization at Interface. </a:t>
            </a:r>
            <a:r>
              <a:rPr lang="de-DE" altLang="zh-CN" sz="1400" dirty="0"/>
              <a:t>ACS Applied Materials &amp; Interfaces </a:t>
            </a:r>
            <a:r>
              <a:rPr lang="de-DE" altLang="zh-CN" sz="1400" dirty="0" smtClean="0"/>
              <a:t>2014, </a:t>
            </a:r>
            <a:r>
              <a:rPr lang="de-DE" altLang="zh-CN" sz="1400" dirty="0"/>
              <a:t>8, 19054-19065</a:t>
            </a:r>
            <a:r>
              <a:rPr lang="de-DE" altLang="zh-CN" sz="1400" dirty="0">
                <a:solidFill>
                  <a:srgbClr val="0066FF"/>
                </a:solidFill>
              </a:rPr>
              <a:t>. (SCI</a:t>
            </a:r>
            <a:r>
              <a:rPr lang="zh-CN" altLang="zh-CN" sz="1400" dirty="0">
                <a:solidFill>
                  <a:srgbClr val="0066FF"/>
                </a:solidFill>
              </a:rPr>
              <a:t>一区，</a:t>
            </a:r>
            <a:r>
              <a:rPr lang="de-DE" altLang="zh-CN" sz="1400" dirty="0">
                <a:solidFill>
                  <a:srgbClr val="0066FF"/>
                </a:solidFill>
              </a:rPr>
              <a:t>IF=7.145)</a:t>
            </a:r>
            <a:endParaRPr lang="zh-CN" altLang="zh-CN" sz="1400" dirty="0">
              <a:solidFill>
                <a:srgbClr val="0066FF"/>
              </a:solidFill>
            </a:endParaRPr>
          </a:p>
          <a:p>
            <a:pPr algn="just"/>
            <a:r>
              <a:rPr lang="de-DE" altLang="zh-CN" sz="1400" dirty="0"/>
              <a:t>[4] </a:t>
            </a:r>
            <a:r>
              <a:rPr lang="de-DE" altLang="zh-CN" sz="1400" u="sng" dirty="0"/>
              <a:t>Y. F . Liu</a:t>
            </a:r>
            <a:r>
              <a:rPr lang="de-DE" altLang="zh-CN" sz="1400" dirty="0"/>
              <a:t>, Y. H. Wu, Y. C. Xie, X. Y. Wei, and Z. C. Zhang*. </a:t>
            </a:r>
            <a:r>
              <a:rPr lang="en-US" altLang="zh-CN" sz="1400" i="1" dirty="0"/>
              <a:t>Tunable Permittivity in Polymer Composites Filled with Si-based Semiconductors by Regulating Induced Polarization. </a:t>
            </a:r>
            <a:r>
              <a:rPr lang="en-US" altLang="zh-CN" sz="1400" dirty="0"/>
              <a:t>Materials Science in Semiconductor Processing. </a:t>
            </a:r>
            <a:r>
              <a:rPr lang="en-US" altLang="zh-CN" sz="1400" dirty="0" smtClean="0">
                <a:solidFill>
                  <a:srgbClr val="0066FF"/>
                </a:solidFill>
              </a:rPr>
              <a:t>(EI )</a:t>
            </a:r>
            <a:endParaRPr lang="en-US" altLang="zh-CN" dirty="0">
              <a:solidFill>
                <a:srgbClr val="0066FF"/>
              </a:solidFill>
            </a:endParaRPr>
          </a:p>
          <a:p>
            <a:pPr algn="just">
              <a:buNone/>
            </a:pPr>
            <a:r>
              <a:rPr lang="zh-CN" altLang="en-US" sz="1400" dirty="0" smtClean="0">
                <a:solidFill>
                  <a:srgbClr val="0066FF"/>
                </a:solidFill>
              </a:rPr>
              <a:t>论文总的数量：</a:t>
            </a:r>
            <a:r>
              <a:rPr lang="zh-CN" altLang="en-US" sz="1400" dirty="0" smtClean="0">
                <a:solidFill>
                  <a:srgbClr val="FF0000"/>
                </a:solidFill>
              </a:rPr>
              <a:t>第一</a:t>
            </a:r>
            <a:r>
              <a:rPr lang="zh-CN" altLang="en-US" sz="1400" dirty="0">
                <a:solidFill>
                  <a:srgbClr val="FF0000"/>
                </a:solidFill>
              </a:rPr>
              <a:t>作者</a:t>
            </a:r>
            <a:r>
              <a:rPr lang="zh-CN" altLang="en-US" sz="1400" dirty="0" smtClean="0">
                <a:solidFill>
                  <a:srgbClr val="FF0000"/>
                </a:solidFill>
              </a:rPr>
              <a:t>：</a:t>
            </a:r>
            <a:r>
              <a:rPr lang="en-US" altLang="zh-CN" sz="1400" dirty="0" smtClean="0">
                <a:solidFill>
                  <a:srgbClr val="FF0000"/>
                </a:solidFill>
              </a:rPr>
              <a:t>6</a:t>
            </a:r>
            <a:r>
              <a:rPr lang="zh-CN" altLang="en-US" sz="1400" dirty="0" smtClean="0">
                <a:solidFill>
                  <a:srgbClr val="FF0000"/>
                </a:solidFill>
              </a:rPr>
              <a:t>篇</a:t>
            </a:r>
            <a:r>
              <a:rPr lang="zh-CN" altLang="en-US" sz="1400" dirty="0">
                <a:solidFill>
                  <a:srgbClr val="FF0000"/>
                </a:solidFill>
              </a:rPr>
              <a:t>，导师一作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篇（</a:t>
            </a:r>
            <a:r>
              <a:rPr lang="en-US" altLang="zh-CN" sz="1400" dirty="0">
                <a:solidFill>
                  <a:srgbClr val="FF0000"/>
                </a:solidFill>
              </a:rPr>
              <a:t>SCI</a:t>
            </a:r>
            <a:r>
              <a:rPr lang="zh-CN" altLang="en-US" sz="1400" dirty="0" smtClean="0">
                <a:solidFill>
                  <a:srgbClr val="FF0000"/>
                </a:solidFill>
              </a:rPr>
              <a:t>：</a:t>
            </a:r>
            <a:r>
              <a:rPr lang="en-US" altLang="zh-CN" sz="1400" dirty="0" smtClean="0">
                <a:solidFill>
                  <a:srgbClr val="FF0000"/>
                </a:solidFill>
              </a:rPr>
              <a:t>4</a:t>
            </a:r>
            <a:r>
              <a:rPr lang="zh-CN" altLang="en-US" sz="1400" dirty="0" smtClean="0">
                <a:solidFill>
                  <a:srgbClr val="FF0000"/>
                </a:solidFill>
              </a:rPr>
              <a:t>篇</a:t>
            </a:r>
            <a:r>
              <a:rPr lang="zh-CN" altLang="en-US" sz="1400" dirty="0">
                <a:solidFill>
                  <a:srgbClr val="FF0000"/>
                </a:solidFill>
              </a:rPr>
              <a:t>；</a:t>
            </a:r>
            <a:r>
              <a:rPr lang="en-US" altLang="zh-CN" sz="1400" dirty="0">
                <a:solidFill>
                  <a:srgbClr val="FF0000"/>
                </a:solidFill>
              </a:rPr>
              <a:t>EI</a:t>
            </a:r>
            <a:r>
              <a:rPr lang="zh-CN" altLang="en-US" sz="1400" dirty="0" smtClean="0">
                <a:solidFill>
                  <a:srgbClr val="FF0000"/>
                </a:solidFill>
              </a:rPr>
              <a:t>：</a:t>
            </a:r>
            <a:r>
              <a:rPr lang="en-US" altLang="zh-CN" sz="1400" dirty="0" smtClean="0">
                <a:solidFill>
                  <a:srgbClr val="FF0000"/>
                </a:solidFill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</a:rPr>
              <a:t>篇）。</a:t>
            </a:r>
            <a:endParaRPr lang="zh-CN" altLang="en-US" sz="1400" dirty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altLang="zh-CN" sz="1400" dirty="0" smtClean="0">
                <a:solidFill>
                  <a:srgbClr val="0066FF"/>
                </a:solidFill>
              </a:rPr>
              <a:t>2</a:t>
            </a:r>
            <a:r>
              <a:rPr lang="zh-CN" altLang="en-US" sz="1400" dirty="0" smtClean="0">
                <a:solidFill>
                  <a:srgbClr val="0066FF"/>
                </a:solidFill>
              </a:rPr>
              <a:t>、项目：  </a:t>
            </a:r>
            <a:r>
              <a:rPr lang="zh-CN" altLang="zh-CN" sz="1400" dirty="0" smtClean="0"/>
              <a:t>一</a:t>
            </a:r>
            <a:r>
              <a:rPr lang="zh-CN" altLang="zh-CN" sz="1400" dirty="0"/>
              <a:t>项国家</a:t>
            </a:r>
            <a:r>
              <a:rPr lang="de-DE" altLang="zh-CN" sz="1400" dirty="0"/>
              <a:t>“863”</a:t>
            </a:r>
            <a:r>
              <a:rPr lang="zh-CN" altLang="zh-CN" sz="1400" dirty="0"/>
              <a:t>重点专项课题子项目执行人</a:t>
            </a:r>
            <a:r>
              <a:rPr lang="zh-CN" altLang="zh-CN" sz="1400" dirty="0" smtClean="0"/>
              <a:t>之一</a:t>
            </a:r>
            <a:r>
              <a:rPr lang="zh-CN" altLang="en-US" sz="1400" dirty="0" smtClean="0"/>
              <a:t>（</a:t>
            </a:r>
            <a:r>
              <a:rPr lang="en-US" altLang="zh-CN" sz="1400" dirty="0"/>
              <a:t>2012-2014</a:t>
            </a:r>
            <a:r>
              <a:rPr lang="zh-CN" altLang="zh-CN" sz="1400" dirty="0"/>
              <a:t>，</a:t>
            </a:r>
            <a:r>
              <a:rPr lang="zh-CN" altLang="zh-CN" sz="1400" dirty="0" smtClean="0"/>
              <a:t>与</a:t>
            </a:r>
            <a:r>
              <a:rPr lang="en-US" altLang="zh-CN" sz="1400" dirty="0" smtClean="0"/>
              <a:t>XXXXX</a:t>
            </a:r>
            <a:r>
              <a:rPr lang="zh-CN" altLang="zh-CN" sz="1400" dirty="0" smtClean="0"/>
              <a:t>合作</a:t>
            </a:r>
            <a:r>
              <a:rPr lang="en-US" altLang="zh-CN" sz="1400" dirty="0"/>
              <a:t>“</a:t>
            </a:r>
            <a:r>
              <a:rPr lang="zh-CN" altLang="zh-CN" sz="1400" dirty="0"/>
              <a:t>环氧灌封材料及工艺研究</a:t>
            </a:r>
            <a:r>
              <a:rPr lang="en-US" altLang="zh-CN" sz="1400" dirty="0"/>
              <a:t>”</a:t>
            </a:r>
            <a:r>
              <a:rPr lang="zh-CN" altLang="zh-CN" sz="1400" dirty="0"/>
              <a:t>军工</a:t>
            </a:r>
            <a:r>
              <a:rPr lang="zh-CN" altLang="zh-CN" sz="1400" dirty="0" smtClean="0"/>
              <a:t>项目</a:t>
            </a:r>
            <a:r>
              <a:rPr lang="zh-CN" altLang="en-US" sz="1400" dirty="0" smtClean="0"/>
              <a:t>）；</a:t>
            </a:r>
            <a:endParaRPr lang="en-US" altLang="zh-CN" sz="1400" dirty="0" smtClean="0"/>
          </a:p>
          <a:p>
            <a:pPr algn="just">
              <a:buNone/>
            </a:pPr>
            <a:r>
              <a:rPr lang="zh-CN" altLang="zh-CN" sz="1400" dirty="0" smtClean="0"/>
              <a:t>一</a:t>
            </a:r>
            <a:r>
              <a:rPr lang="zh-CN" altLang="zh-CN" sz="1400" dirty="0"/>
              <a:t>项企业项目主要执行人，研制新配方，撰写</a:t>
            </a:r>
            <a:r>
              <a:rPr lang="zh-CN" altLang="zh-CN" sz="1400" dirty="0" smtClean="0"/>
              <a:t>专利</a:t>
            </a:r>
            <a:r>
              <a:rPr lang="zh-CN" altLang="en-US" sz="1400" dirty="0" smtClean="0"/>
              <a:t>（</a:t>
            </a:r>
            <a:r>
              <a:rPr lang="en-US" altLang="zh-CN" sz="1400" dirty="0"/>
              <a:t>2012-2013</a:t>
            </a:r>
            <a:r>
              <a:rPr lang="zh-CN" altLang="zh-CN" sz="1400" dirty="0"/>
              <a:t>，</a:t>
            </a:r>
            <a:r>
              <a:rPr lang="zh-CN" altLang="zh-CN" sz="1400" dirty="0" smtClean="0"/>
              <a:t>与</a:t>
            </a:r>
            <a:r>
              <a:rPr lang="en-US" altLang="zh-CN" sz="1400" dirty="0" smtClean="0"/>
              <a:t>XXXXXX</a:t>
            </a:r>
            <a:r>
              <a:rPr lang="zh-CN" altLang="zh-CN" sz="1400" dirty="0" smtClean="0"/>
              <a:t>合作</a:t>
            </a:r>
            <a:r>
              <a:rPr lang="en-US" altLang="zh-CN" sz="1400" dirty="0"/>
              <a:t>“</a:t>
            </a:r>
            <a:r>
              <a:rPr lang="zh-CN" altLang="zh-CN" sz="1400" dirty="0"/>
              <a:t>新型纳米防覆冰涂料</a:t>
            </a:r>
            <a:r>
              <a:rPr lang="en-US" altLang="zh-CN" sz="1400" dirty="0"/>
              <a:t>”</a:t>
            </a:r>
            <a:r>
              <a:rPr lang="zh-CN" altLang="zh-CN" sz="1400" dirty="0" smtClean="0"/>
              <a:t>项目</a:t>
            </a:r>
            <a:r>
              <a:rPr lang="zh-CN" altLang="en-US" sz="1400" dirty="0" smtClean="0"/>
              <a:t>）</a:t>
            </a:r>
            <a:endParaRPr lang="en-US" altLang="zh-CN" sz="1400" dirty="0" smtClean="0"/>
          </a:p>
          <a:p>
            <a:pPr algn="just">
              <a:buNone/>
            </a:pPr>
            <a:r>
              <a:rPr lang="en-US" altLang="zh-CN" sz="1400" dirty="0" smtClean="0">
                <a:solidFill>
                  <a:srgbClr val="0066FF"/>
                </a:solidFill>
              </a:rPr>
              <a:t>3</a:t>
            </a:r>
            <a:r>
              <a:rPr lang="zh-CN" altLang="en-US" sz="1400" dirty="0" smtClean="0">
                <a:solidFill>
                  <a:srgbClr val="0066FF"/>
                </a:solidFill>
              </a:rPr>
              <a:t>、</a:t>
            </a:r>
            <a:r>
              <a:rPr lang="zh-CN" altLang="en-US" sz="1400" dirty="0">
                <a:solidFill>
                  <a:srgbClr val="0066FF"/>
                </a:solidFill>
              </a:rPr>
              <a:t>专利： </a:t>
            </a:r>
            <a:r>
              <a:rPr lang="zh-CN" altLang="en-US" sz="1400" dirty="0"/>
              <a:t>授权发明专利</a:t>
            </a:r>
            <a:r>
              <a:rPr lang="en-US" altLang="zh-CN" sz="1400" dirty="0"/>
              <a:t>3</a:t>
            </a:r>
            <a:r>
              <a:rPr lang="zh-CN" altLang="en-US" sz="1400" dirty="0"/>
              <a:t>项（排一</a:t>
            </a:r>
            <a:r>
              <a:rPr lang="en-US" altLang="zh-CN" sz="1400" dirty="0"/>
              <a:t>1</a:t>
            </a:r>
            <a:r>
              <a:rPr lang="zh-CN" altLang="en-US" sz="1400" dirty="0"/>
              <a:t>项、排三</a:t>
            </a:r>
            <a:r>
              <a:rPr lang="en-US" altLang="zh-CN" sz="1400" dirty="0"/>
              <a:t>1</a:t>
            </a:r>
            <a:r>
              <a:rPr lang="zh-CN" altLang="en-US" sz="1400" dirty="0"/>
              <a:t>项、排四</a:t>
            </a:r>
            <a:r>
              <a:rPr lang="en-US" altLang="zh-CN" sz="1400" dirty="0"/>
              <a:t>1</a:t>
            </a:r>
            <a:r>
              <a:rPr lang="zh-CN" altLang="en-US" sz="1400" dirty="0"/>
              <a:t>项</a:t>
            </a:r>
            <a:r>
              <a:rPr lang="zh-CN" altLang="en-US" sz="1400" dirty="0" smtClean="0"/>
              <a:t>），专利号分别为</a:t>
            </a:r>
            <a:r>
              <a:rPr lang="en-US" altLang="zh-CN" sz="1400" dirty="0" smtClean="0"/>
              <a:t>XXXXXXXX</a:t>
            </a:r>
            <a:r>
              <a:rPr lang="zh-CN" altLang="en-US" sz="1400" dirty="0" smtClean="0"/>
              <a:t>。</a:t>
            </a:r>
            <a:endParaRPr lang="en-US" altLang="zh-CN" sz="1400" dirty="0"/>
          </a:p>
          <a:p>
            <a:pPr algn="just">
              <a:buNone/>
            </a:pPr>
            <a:r>
              <a:rPr lang="en-US" altLang="zh-CN" sz="1400" dirty="0" smtClean="0">
                <a:solidFill>
                  <a:srgbClr val="0066FF"/>
                </a:solidFill>
              </a:rPr>
              <a:t>4</a:t>
            </a:r>
            <a:r>
              <a:rPr lang="zh-CN" altLang="en-US" sz="1400" dirty="0" smtClean="0">
                <a:solidFill>
                  <a:srgbClr val="0066FF"/>
                </a:solidFill>
              </a:rPr>
              <a:t>、获奖：</a:t>
            </a:r>
            <a:r>
              <a:rPr lang="en-US" altLang="zh-CN" sz="1400" dirty="0" smtClean="0"/>
              <a:t>2015</a:t>
            </a:r>
            <a:r>
              <a:rPr lang="zh-CN" altLang="en-US" sz="1400" dirty="0" smtClean="0"/>
              <a:t>年获湖南省自然科学一等奖一项（排名</a:t>
            </a:r>
            <a:r>
              <a:rPr lang="en-US" altLang="zh-CN" sz="1400" dirty="0" smtClean="0"/>
              <a:t>2</a:t>
            </a:r>
            <a:r>
              <a:rPr lang="zh-CN" altLang="en-US" sz="1400" dirty="0" smtClean="0"/>
              <a:t>）</a:t>
            </a:r>
            <a:endParaRPr lang="en-US" altLang="zh-CN" sz="1400" dirty="0" smtClean="0"/>
          </a:p>
          <a:p>
            <a:pPr algn="just">
              <a:buNone/>
            </a:pPr>
            <a:endParaRPr lang="en-US" altLang="zh-CN" sz="1400" dirty="0">
              <a:solidFill>
                <a:srgbClr val="0066FF"/>
              </a:solidFill>
            </a:endParaRPr>
          </a:p>
          <a:p>
            <a:pPr algn="just">
              <a:buNone/>
            </a:pPr>
            <a:endParaRPr lang="zh-CN" altLang="en-US" sz="1400" dirty="0" smtClean="0">
              <a:solidFill>
                <a:srgbClr val="0066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51920" y="1166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zh-CN" altLang="en-US" dirty="0">
                <a:solidFill>
                  <a:srgbClr val="FF0000"/>
                </a:solidFill>
              </a:rPr>
              <a:t>发表论文、主持或参与项目、专利、获奖情况等。注明论文的级别和影响因子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45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5928" y="26903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dirty="0" smtClean="0">
                <a:solidFill>
                  <a:srgbClr val="3333FF"/>
                </a:solidFill>
              </a:rPr>
              <a:t>应聘</a:t>
            </a:r>
            <a:r>
              <a:rPr lang="zh-CN" altLang="en-US" sz="2400" dirty="0">
                <a:solidFill>
                  <a:srgbClr val="3333FF"/>
                </a:solidFill>
              </a:rPr>
              <a:t>单位</a:t>
            </a:r>
            <a:r>
              <a:rPr lang="zh-CN" altLang="en-US" sz="2400" dirty="0" smtClean="0">
                <a:solidFill>
                  <a:srgbClr val="3333FF"/>
                </a:solidFill>
              </a:rPr>
              <a:t>意见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560" y="479715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 dirty="0" smtClean="0">
                <a:solidFill>
                  <a:srgbClr val="3333FF"/>
                </a:solidFill>
              </a:rPr>
              <a:t>其他要求</a:t>
            </a:r>
            <a:endParaRPr lang="zh-CN" altLang="en-US" sz="2400" dirty="0">
              <a:solidFill>
                <a:srgbClr val="3333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9752" y="295003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（</a:t>
            </a:r>
            <a:r>
              <a:rPr lang="zh-CN" altLang="en-US" dirty="0">
                <a:solidFill>
                  <a:srgbClr val="FF0000"/>
                </a:solidFill>
              </a:rPr>
              <a:t>由应聘单位</a:t>
            </a:r>
            <a:r>
              <a:rPr lang="zh-CN" altLang="en-US" dirty="0" smtClean="0">
                <a:solidFill>
                  <a:srgbClr val="FF0000"/>
                </a:solidFill>
              </a:rPr>
              <a:t>填写）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908720"/>
            <a:ext cx="7704856" cy="307777"/>
          </a:xfrm>
          <a:prstGeom prst="rect">
            <a:avLst/>
          </a:prstGeom>
          <a:noFill/>
          <a:ln w="22225">
            <a:solidFill>
              <a:srgbClr val="00B0F0">
                <a:alpha val="62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400" dirty="0" smtClean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学科</a:t>
            </a:r>
            <a:r>
              <a:rPr lang="zh-CN" altLang="en-US" sz="1400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归属</a:t>
            </a:r>
            <a:r>
              <a:rPr lang="zh-CN" altLang="en-US" sz="1400" dirty="0" smtClean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XXXXX    </a:t>
            </a:r>
            <a:r>
              <a:rPr lang="zh-CN" altLang="en-US" sz="1400" dirty="0" smtClean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专业</a:t>
            </a:r>
            <a:r>
              <a:rPr lang="zh-CN" altLang="en-US" sz="1400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归属</a:t>
            </a:r>
            <a:r>
              <a:rPr lang="zh-CN" altLang="en-US" sz="1400" dirty="0" smtClean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XXXXX       </a:t>
            </a:r>
            <a:r>
              <a:rPr lang="zh-CN" altLang="en-US" sz="1400" dirty="0" smtClean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岗位</a:t>
            </a:r>
            <a:r>
              <a:rPr lang="zh-CN" altLang="en-US" sz="1400" dirty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安排</a:t>
            </a:r>
            <a:r>
              <a:rPr lang="zh-CN" altLang="en-US" sz="1400" dirty="0" smtClean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XXXX</a:t>
            </a: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486853"/>
            <a:ext cx="7704856" cy="2985433"/>
          </a:xfrm>
          <a:prstGeom prst="rect">
            <a:avLst/>
          </a:prstGeom>
          <a:noFill/>
          <a:ln w="22225">
            <a:solidFill>
              <a:srgbClr val="00B0F0">
                <a:alpha val="62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4846" y="5478517"/>
            <a:ext cx="7789602" cy="824841"/>
          </a:xfrm>
          <a:prstGeom prst="rect">
            <a:avLst/>
          </a:prstGeom>
          <a:noFill/>
          <a:ln w="22225">
            <a:solidFill>
              <a:srgbClr val="00B0F0">
                <a:alpha val="62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1400" dirty="0" smtClean="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家属、小孩、待遇等方面的要求</a:t>
            </a:r>
            <a:endParaRPr lang="en-US" altLang="zh-CN" sz="1400" dirty="0" smtClean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1400" dirty="0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1488905"/>
            <a:ext cx="7416824" cy="114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0066FF"/>
                </a:solidFill>
              </a:rPr>
              <a:t>一、试讲考核意见</a:t>
            </a:r>
            <a:r>
              <a:rPr lang="zh-CN" altLang="en-US" sz="1400" dirty="0" smtClean="0">
                <a:solidFill>
                  <a:srgbClr val="0066FF"/>
                </a:solidFill>
              </a:rPr>
              <a:t>：</a:t>
            </a:r>
            <a:r>
              <a:rPr lang="en-US" altLang="zh-CN" sz="1400" dirty="0" smtClean="0"/>
              <a:t>XXXXX</a:t>
            </a:r>
            <a:r>
              <a:rPr lang="zh-CN" altLang="en-US" sz="1400" dirty="0" smtClean="0"/>
              <a:t>。</a:t>
            </a:r>
            <a:endParaRPr lang="zh-CN" altLang="en-US" sz="1400" dirty="0"/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0066FF"/>
                </a:solidFill>
              </a:rPr>
              <a:t>二、面试考核意见</a:t>
            </a:r>
            <a:r>
              <a:rPr lang="zh-CN" altLang="en-US" sz="1400" dirty="0" smtClean="0">
                <a:solidFill>
                  <a:srgbClr val="0066FF"/>
                </a:solidFill>
              </a:rPr>
              <a:t>：</a:t>
            </a:r>
            <a:r>
              <a:rPr lang="en-US" altLang="zh-CN" sz="1400" dirty="0" smtClean="0"/>
              <a:t>XXXXXXXXXXX</a:t>
            </a:r>
            <a:r>
              <a:rPr lang="zh-CN" altLang="en-US" sz="1400" dirty="0" smtClean="0"/>
              <a:t>。</a:t>
            </a:r>
            <a:endParaRPr lang="zh-CN" altLang="en-US" sz="1400" dirty="0"/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rgbClr val="0066FF"/>
                </a:solidFill>
              </a:rPr>
              <a:t>三、党政意见综合评价</a:t>
            </a:r>
            <a:r>
              <a:rPr lang="zh-CN" altLang="en-US" sz="1400" dirty="0" smtClean="0">
                <a:solidFill>
                  <a:srgbClr val="0066FF"/>
                </a:solidFill>
              </a:rPr>
              <a:t>：</a:t>
            </a:r>
            <a:r>
              <a:rPr lang="en-US" altLang="zh-CN" sz="1400" dirty="0" smtClean="0"/>
              <a:t>XXXXXXXXXXXXXX</a:t>
            </a:r>
            <a:r>
              <a:rPr lang="zh-CN" altLang="en-US" sz="1400" dirty="0" smtClean="0"/>
              <a:t>。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197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微软雅黑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微软雅黑" pitchFamily="34" charset="-122"/>
            <a:ea typeface="微软雅黑" pitchFamily="34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3748</TotalTime>
  <Words>233</Words>
  <Application>Microsoft Office PowerPoint</Application>
  <PresentationFormat>全屏显示(4:3)</PresentationFormat>
  <Paragraphs>44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Calibri</vt:lpstr>
      <vt:lpstr>微软雅黑</vt:lpstr>
      <vt:lpstr>黑体</vt:lpstr>
      <vt:lpstr>Arial</vt:lpstr>
      <vt:lpstr>宋体</vt:lpstr>
      <vt:lpstr>自定义设计方案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Microsoft.com</dc:creator>
  <cp:lastModifiedBy>bo wei</cp:lastModifiedBy>
  <cp:revision>227</cp:revision>
  <dcterms:created xsi:type="dcterms:W3CDTF">2009-07-10T03:14:46Z</dcterms:created>
  <dcterms:modified xsi:type="dcterms:W3CDTF">2017-02-22T00:37:32Z</dcterms:modified>
</cp:coreProperties>
</file>